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5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  <p:cmAuthor id="2" name="민현식" initials="민" lastIdx="1" clrIdx="1"/>
  <p:cmAuthor id="3" name="Danie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DB3C7"/>
    <a:srgbClr val="7593AF"/>
    <a:srgbClr val="2E3F4F"/>
    <a:srgbClr val="242424"/>
    <a:srgbClr val="C5C5C5"/>
    <a:srgbClr val="E7E6E6"/>
    <a:srgbClr val="C9C9C9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5320" autoAdjust="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0C8B9C3-BC05-424C-B054-453EEF81B6D1}" type="datetime1">
              <a:rPr lang="ko-KR" altLang="en-US"/>
              <a:pPr lvl="0">
                <a:defRPr/>
              </a:pPr>
              <a:t>2023-03-21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C762A82-7A5F-48B4-AD05-F5B30AAE5E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3AA8417-1E67-4BD6-B6EF-89A3796D8793}" type="datetime1">
              <a:rPr lang="ko-KR" altLang="en-US"/>
              <a:pPr lvl="0">
                <a:defRPr/>
              </a:pPr>
              <a:t>2023-03-21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28A3D6-A7C1-43DC-A859-492AA53359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C68A2-B1B4-429D-A94C-E1A96B086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61F546-19C9-4187-96CB-E5083DE2A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CA487-BBA5-4461-94EF-A922656C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610C-224A-4A0F-A6D5-62D077614641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7BB73-35E5-41F7-AE37-777A030C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BECCE-40EC-40AD-809B-38463833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51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D1CC8-03F0-43B3-AFFB-02FC5742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9FEF6-B379-4198-9533-902A8394E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0FF25-6110-41DA-B2EC-DCC5873E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9460-059A-4983-8C81-8BB0A068151A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8730E-90D4-4D84-86A9-4510A303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49D7B-E0F3-4385-9474-7D916E47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4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867939-B951-4FA1-98D1-127F9B0B8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761D11-87DA-4B29-9CFE-5CD757F11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0704A-C865-4FF0-87B0-5A4C28A7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A7C15-3FD5-4EA1-9954-7AFC1B918FD2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A3A77-6F42-4432-B7F2-8B12E245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2DEFA-E0AA-4E45-8617-49A6BBF5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4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85209-FE6A-4957-803F-9ED9FD7A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997DA-18DA-4926-A89E-5B77C48FE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F4A65-4430-4346-90AA-17946CE7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76715-23F0-42E4-83CA-592DFD492075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AA39B-2776-48AC-817E-3009BDD0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FB316-560E-46C6-B318-44DCC73E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4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D600-E54F-49CF-BDFD-D6137E6F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F75EC5-4EEC-4480-9034-76CABF85B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5AB81-1E3B-40B3-B9D6-1E44A14B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2F277-7BF0-4FB6-8651-C5546D3332EA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C8BE3-BF18-45AE-9B2A-71C3EDBC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D6F3C-3569-462A-8A4E-53F8DFCB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1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78E2E-DC4D-48B9-8978-0CCFD4E6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62436-68CF-420E-8444-D6B01E35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956E5-FA27-4829-9366-1C5F4450B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4E7B5-2E56-45A3-A89C-5F7F1D27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B39-6800-4FE9-B0EA-8BFD9B8B1E13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334E87-DDE9-4D5A-9793-03FA69B9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0DBB9E-0FC9-472A-9542-633B2C0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D9BDA-00D4-4BFD-8BE8-698E8EAF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423A9B-40DD-4483-AF50-52339A31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3C9DBE-EA89-41A4-978C-2ACF0BF7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9C133D-9205-4110-BA9D-51EAB5F03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9BD6AD-1811-4662-A004-120AF5686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EC5657-A067-43D8-AB80-EBEFC0E1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496E-F502-4EC2-91CE-20A355A1F259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BB23D4-B24B-4027-95B1-8B9FB0FD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CDBDD-1F6D-46EA-80B0-94A0D2E8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1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632DE-CDD5-4B7D-9D67-04BFCB7B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3244D1-0DD9-4530-870C-50E6CB2D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D028-3AF4-4C6B-9C2A-C95FED5CEE8F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38B66E-3EB1-473E-BEAE-84CCA7E4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8D454C-44B5-427C-A856-8951D9A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4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EB1942-419B-4F53-A812-B6DAE049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693D1-E15B-4C96-AE4C-07461BE08661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6153EE-323E-40B8-AD42-BE59E23B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DF2213-DC13-4AF4-AAF0-F1286229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4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0F09A-D5B3-4D40-AC13-94812C3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1DDF0-CE66-4503-A627-6373A470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E95C3-CC39-4319-BCC4-13E658EB0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27E63-10BF-4D95-A015-E0708413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5030-DEBE-4878-B975-307A57874066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EE8C4-C978-4B8F-B8D0-63C9DBF7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103D2-D20C-4CD7-81E2-FA3325C7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7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71E89-A485-4D95-9339-07B978B3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66CA-004E-4642-B3F0-D01EE3ADD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368E6-A328-4FC0-B7D1-1CA0C3068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7ABF6-98B8-42A1-BFF6-438B1A0F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3F7A-4EC2-499B-ADEF-532EDEB85706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B8174B-E0CA-4E3B-8264-F216D0CE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CF504-4F57-44DE-B867-CE0FCF91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0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F0C001-B4BB-4A40-BA48-D4D8789E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E9660-2FB7-4DB2-9FC3-D9EE380E5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3D34A-38D6-4380-B60D-2C2ADAF40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04045-15CA-46B6-887E-E7093297D42D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52890-46FB-4DEC-BAE7-020D5ABB6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E79BA-9731-4F67-B609-1A856A73B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912D9-0639-4310-A2CA-2BB78093F8BC}"/>
              </a:ext>
            </a:extLst>
          </p:cNvPr>
          <p:cNvSpPr txBox="1"/>
          <p:nvPr userDrawn="1"/>
        </p:nvSpPr>
        <p:spPr>
          <a:xfrm>
            <a:off x="9203863" y="6613968"/>
            <a:ext cx="29835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</a:rPr>
              <a:t>Copyright</a:t>
            </a:r>
            <a:r>
              <a:rPr lang="en-US" altLang="ko-KR" sz="900">
                <a:solidFill>
                  <a:schemeClr val="accent1"/>
                </a:solidFill>
              </a:rPr>
              <a:t>ⓒ</a:t>
            </a:r>
            <a:r>
              <a:rPr lang="en-US" altLang="ko-KR" sz="900" baseline="0">
                <a:solidFill>
                  <a:schemeClr val="accent1"/>
                </a:solidFill>
              </a:rPr>
              <a:t> </a:t>
            </a:r>
            <a:r>
              <a:rPr lang="ko-KR" altLang="en-US" sz="900" baseline="0">
                <a:solidFill>
                  <a:schemeClr val="accent1"/>
                </a:solidFill>
              </a:rPr>
              <a:t>㈜대우능력개발교육원</a:t>
            </a:r>
            <a:r>
              <a:rPr lang="en-US" altLang="ko-KR" sz="900">
                <a:solidFill>
                  <a:schemeClr val="accent1"/>
                </a:solidFill>
              </a:rPr>
              <a:t>. </a:t>
            </a:r>
            <a:r>
              <a:rPr lang="en-US" altLang="ko-KR" sz="900" dirty="0">
                <a:solidFill>
                  <a:schemeClr val="accent1"/>
                </a:solidFill>
              </a:rPr>
              <a:t>All Rights Reserved.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8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png"/><Relationship Id="rId3" Type="http://schemas.openxmlformats.org/officeDocument/2006/relationships/hyperlink" Target="https://youtu.be/4ysi_lqmXoQ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hyperlink" Target="https://www.youtube.com/watch?v=QUx6vNi6Dsw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aas.koroad.or.kr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5648" y="590764"/>
            <a:ext cx="8695944" cy="1383509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/>
              <a:t>[ </a:t>
            </a:r>
            <a:r>
              <a:rPr lang="ko-KR" altLang="en-US"/>
              <a:t>프로젝트 계획서 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4152757"/>
            <a:ext cx="12192000" cy="21649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 err="1"/>
              <a:t>ver</a:t>
            </a:r>
            <a:r>
              <a:rPr lang="en-US" altLang="ko-KR" dirty="0"/>
              <a:t> 0.1</a:t>
            </a:r>
          </a:p>
          <a:p>
            <a:pPr lvl="0">
              <a:defRPr/>
            </a:pPr>
            <a:r>
              <a:rPr lang="en-US" altLang="ko-KR" sz="2800" dirty="0"/>
              <a:t>[</a:t>
            </a:r>
            <a:r>
              <a:rPr lang="ko-KR" altLang="en-US" sz="2800" dirty="0" err="1"/>
              <a:t>산대특</a:t>
            </a:r>
            <a:r>
              <a:rPr lang="en-US" altLang="ko-KR" sz="2800" dirty="0"/>
              <a:t>] </a:t>
            </a:r>
            <a:r>
              <a:rPr lang="ko-KR" altLang="en-US" sz="2800" dirty="0"/>
              <a:t>자바기반 빅데이터 시각화 개발자 양성과정</a:t>
            </a:r>
            <a:endParaRPr lang="ko-KR" altLang="ko-KR" sz="2800" dirty="0"/>
          </a:p>
          <a:p>
            <a:pPr lvl="0">
              <a:defRPr/>
            </a:pPr>
            <a:r>
              <a:rPr lang="en-US" altLang="ko-KR" dirty="0"/>
              <a:t>2</a:t>
            </a:r>
            <a:r>
              <a:rPr lang="ko-KR" altLang="en-US" dirty="0"/>
              <a:t>팀 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김민수</a:t>
            </a:r>
            <a:r>
              <a:rPr lang="en-US" altLang="ko-KR" dirty="0"/>
              <a:t>, </a:t>
            </a:r>
            <a:r>
              <a:rPr lang="ko-KR" altLang="en-US" dirty="0" err="1"/>
              <a:t>이지운</a:t>
            </a:r>
            <a:r>
              <a:rPr lang="en-US" altLang="ko-KR" dirty="0"/>
              <a:t>, </a:t>
            </a:r>
            <a:r>
              <a:rPr lang="ko-KR" altLang="en-US" dirty="0" err="1"/>
              <a:t>장기헌</a:t>
            </a:r>
            <a:r>
              <a:rPr lang="en-US" altLang="ko-KR" dirty="0"/>
              <a:t>, </a:t>
            </a:r>
            <a:r>
              <a:rPr lang="ko-KR" altLang="en-US" dirty="0" err="1"/>
              <a:t>장윤종</a:t>
            </a:r>
            <a:r>
              <a:rPr lang="en-US" altLang="ko-KR" dirty="0"/>
              <a:t>, </a:t>
            </a:r>
            <a:r>
              <a:rPr lang="ko-KR" altLang="en-US" dirty="0" err="1"/>
              <a:t>전장현</a:t>
            </a:r>
            <a:endParaRPr lang="ko-KR" altLang="en-US" dirty="0"/>
          </a:p>
        </p:txBody>
      </p:sp>
      <p:sp>
        <p:nvSpPr>
          <p:cNvPr id="4" name="제목 1"/>
          <p:cNvSpPr txBox="1"/>
          <p:nvPr/>
        </p:nvSpPr>
        <p:spPr>
          <a:xfrm>
            <a:off x="366631" y="1991144"/>
            <a:ext cx="11538857" cy="145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400" dirty="0"/>
              <a:t>서울시 교통사고 유형 분석</a:t>
            </a:r>
          </a:p>
        </p:txBody>
      </p:sp>
      <p:pic>
        <p:nvPicPr>
          <p:cNvPr id="1026" name="Picture 2" descr="대우직업능력개발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695" y="190352"/>
            <a:ext cx="2133600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A0F3021-4E97-4A26-B830-959D8D00A7D0}"/>
              </a:ext>
            </a:extLst>
          </p:cNvPr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DDAC9-DC1E-4705-95FF-D7828587A22C}"/>
              </a:ext>
            </a:extLst>
          </p:cNvPr>
          <p:cNvSpPr txBox="1"/>
          <p:nvPr/>
        </p:nvSpPr>
        <p:spPr>
          <a:xfrm>
            <a:off x="3595539" y="3044279"/>
            <a:ext cx="5000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1400" dirty="0">
                <a:solidFill>
                  <a:schemeClr val="bg1"/>
                </a:solidFill>
              </a:rPr>
              <a:t>Thank You!</a:t>
            </a:r>
            <a:endParaRPr lang="ko-KR" altLang="en-US" sz="4400" b="1" spc="1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831726-ECE6-4259-933D-12F83F6E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10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pic>
        <p:nvPicPr>
          <p:cNvPr id="5" name="Picture 8" descr="https://cdn-icons-png.flaticon.com/512/1023/1023397.png">
            <a:extLst>
              <a:ext uri="{FF2B5EF4-FFF2-40B4-BE49-F238E27FC236}">
                <a16:creationId xmlns:a16="http://schemas.microsoft.com/office/drawing/2014/main" id="{9AAFF0E6-9554-4B2F-B041-D548AF378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89" y="2389933"/>
            <a:ext cx="430448" cy="43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cdn-icons-png.flaticon.com/512/5707/5707267.png">
            <a:extLst>
              <a:ext uri="{FF2B5EF4-FFF2-40B4-BE49-F238E27FC236}">
                <a16:creationId xmlns:a16="http://schemas.microsoft.com/office/drawing/2014/main" id="{D80E2DE3-5A6C-4232-B455-634D2AE2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884" y="2365135"/>
            <a:ext cx="406116" cy="4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s://cdn-icons-png.flaticon.com/512/1023/1023413.png">
            <a:extLst>
              <a:ext uri="{FF2B5EF4-FFF2-40B4-BE49-F238E27FC236}">
                <a16:creationId xmlns:a16="http://schemas.microsoft.com/office/drawing/2014/main" id="{A87EAC83-FD87-4190-84F6-0D89FB7C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95447" y="2328328"/>
            <a:ext cx="561696" cy="56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3ED3F8B-2647-44EB-AFDF-D1E8D462B9AD}"/>
              </a:ext>
            </a:extLst>
          </p:cNvPr>
          <p:cNvSpPr/>
          <p:nvPr/>
        </p:nvSpPr>
        <p:spPr>
          <a:xfrm>
            <a:off x="3047999" y="44227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팀 </a:t>
            </a:r>
            <a:endParaRPr lang="en-US" altLang="ko-KR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ko-KR" altLang="en-US" dirty="0">
                <a:solidFill>
                  <a:schemeClr val="bg1"/>
                </a:solidFill>
              </a:rPr>
              <a:t>김민수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이지운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장기헌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장윤종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전장현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0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828675" y="135493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변경 이력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000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97880BAC-8804-42BF-A304-60117D061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25294"/>
              </p:ext>
            </p:extLst>
          </p:nvPr>
        </p:nvGraphicFramePr>
        <p:xfrm>
          <a:off x="742950" y="1070592"/>
          <a:ext cx="11135105" cy="500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3938724061"/>
                    </a:ext>
                  </a:extLst>
                </a:gridCol>
                <a:gridCol w="4991339">
                  <a:extLst>
                    <a:ext uri="{9D8B030D-6E8A-4147-A177-3AD203B41FA5}">
                      <a16:colId xmlns:a16="http://schemas.microsoft.com/office/drawing/2014/main" val="3589329726"/>
                    </a:ext>
                  </a:extLst>
                </a:gridCol>
                <a:gridCol w="1300059">
                  <a:extLst>
                    <a:ext uri="{9D8B030D-6E8A-4147-A177-3AD203B41FA5}">
                      <a16:colId xmlns:a16="http://schemas.microsoft.com/office/drawing/2014/main" val="719962770"/>
                    </a:ext>
                  </a:extLst>
                </a:gridCol>
                <a:gridCol w="1300059">
                  <a:extLst>
                    <a:ext uri="{9D8B030D-6E8A-4147-A177-3AD203B41FA5}">
                      <a16:colId xmlns:a16="http://schemas.microsoft.com/office/drawing/2014/main" val="3284849249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4085576667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982742433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No.</a:t>
                      </a:r>
                      <a:endParaRPr lang="ko-KR" altLang="en-US" sz="1400" dirty="0"/>
                    </a:p>
                  </a:txBody>
                  <a:tcPr marL="119901" marR="119901" marT="59950" marB="5995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변경 내역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작성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검토</a:t>
                      </a:r>
                    </a:p>
                  </a:txBody>
                  <a:tcPr marL="119901" marR="119901" marT="59950" marB="5995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889234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3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68581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초안 작성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en-US" altLang="ko-KR" sz="1400" b="1" err="1"/>
                        <a:t>ver</a:t>
                      </a:r>
                      <a:r>
                        <a:rPr lang="en-US" altLang="ko-KR" sz="1400" b="1" baseline="0"/>
                        <a:t> 0.1)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2023.03.21</a:t>
                      </a:r>
                      <a:endParaRPr lang="ko-KR" altLang="en-US" sz="1400" b="1" dirty="0"/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장기헌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장윤종</a:t>
                      </a:r>
                      <a:endParaRPr lang="ko-KR" altLang="en-US" sz="1400" dirty="0"/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202X.XX.XX</a:t>
                      </a:r>
                      <a:endParaRPr lang="ko-KR" altLang="en-US" sz="1400" b="1" dirty="0"/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강사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이진영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8283947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수정 및 보완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en-US" altLang="ko-KR" sz="1400" b="1" err="1"/>
                        <a:t>ver</a:t>
                      </a:r>
                      <a:r>
                        <a:rPr lang="en-US" altLang="ko-KR" sz="1400" b="1" baseline="0"/>
                        <a:t> 0.2)</a:t>
                      </a:r>
                      <a:endParaRPr lang="en-US" altLang="ko-KR" sz="1400" b="1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b="1" baseline="0" dirty="0"/>
                        <a:t>XXX </a:t>
                      </a:r>
                      <a:r>
                        <a:rPr lang="ko-KR" altLang="en-US" sz="1400" b="1" baseline="0" dirty="0"/>
                        <a:t>추가</a:t>
                      </a:r>
                      <a:r>
                        <a:rPr lang="en-US" altLang="ko-KR" sz="1400" b="1" baseline="0" dirty="0"/>
                        <a:t>, YYY </a:t>
                      </a:r>
                      <a:r>
                        <a:rPr lang="ko-KR" altLang="en-US" sz="1400" b="1" baseline="0" dirty="0"/>
                        <a:t>수정</a:t>
                      </a:r>
                      <a:r>
                        <a:rPr lang="en-US" altLang="ko-KR" sz="1400" b="1" baseline="0" dirty="0"/>
                        <a:t>, ZZZ </a:t>
                      </a:r>
                      <a:r>
                        <a:rPr lang="ko-KR" altLang="en-US" sz="1400" b="1" baseline="0" dirty="0"/>
                        <a:t>삭제</a:t>
                      </a:r>
                      <a:r>
                        <a:rPr lang="en-US" altLang="ko-KR" sz="1400" b="1" baseline="0" dirty="0"/>
                        <a:t> 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2023.03.21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장기헌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장윤종</a:t>
                      </a:r>
                      <a:endParaRPr lang="ko-KR" altLang="en-US" sz="1400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202X.XX.XX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강사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이진영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616608027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97337572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315919857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24047899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48832536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9CDAF8FC-101F-49D2-89E5-2A550430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2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pic>
        <p:nvPicPr>
          <p:cNvPr id="9" name="Picture 8" descr="https://cdn-icons-png.flaticon.com/512/1023/1023397.png">
            <a:extLst>
              <a:ext uri="{FF2B5EF4-FFF2-40B4-BE49-F238E27FC236}">
                <a16:creationId xmlns:a16="http://schemas.microsoft.com/office/drawing/2014/main" id="{31533BDE-7EC0-4E57-AD5C-452E9409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47" y="141899"/>
            <a:ext cx="430448" cy="43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cdn-icons-png.flaticon.com/512/5707/5707267.png">
            <a:extLst>
              <a:ext uri="{FF2B5EF4-FFF2-40B4-BE49-F238E27FC236}">
                <a16:creationId xmlns:a16="http://schemas.microsoft.com/office/drawing/2014/main" id="{E226E212-33EE-4A35-8743-5FC6C44B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342" y="117101"/>
            <a:ext cx="406116" cy="4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s://cdn-icons-png.flaticon.com/512/1023/1023413.png">
            <a:extLst>
              <a:ext uri="{FF2B5EF4-FFF2-40B4-BE49-F238E27FC236}">
                <a16:creationId xmlns:a16="http://schemas.microsoft.com/office/drawing/2014/main" id="{645F3119-D550-4857-9BC1-F3F04644E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70905" y="80294"/>
            <a:ext cx="561696" cy="56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96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1"/>
          </a:fgClr>
          <a:bgClr>
            <a:schemeClr val="accent1">
              <a:lumMod val="25000"/>
              <a:lumOff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6750" y="586970"/>
            <a:ext cx="24416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CONTENTS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V="1">
            <a:off x="9312460" y="290780"/>
            <a:ext cx="2417319" cy="347859"/>
            <a:chOff x="666750" y="1287730"/>
            <a:chExt cx="5878069" cy="1085850"/>
          </a:xfrm>
          <a:solidFill>
            <a:schemeClr val="accent4"/>
          </a:solidFill>
        </p:grpSpPr>
        <p:grpSp>
          <p:nvGrpSpPr>
            <p:cNvPr id="7" name="그룹 6"/>
            <p:cNvGrpSpPr/>
            <p:nvPr/>
          </p:nvGrpSpPr>
          <p:grpSpPr>
            <a:xfrm>
              <a:off x="666750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6" name="이등변 삼각형 25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7" name="이등변 삼각형 26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506474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4" name="이등변 삼각형 2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" name="이등변 삼각형 24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2346198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2" name="이등변 삼각형 21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" name="이등변 삼각형 22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3185922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0" name="이등변 삼각형 19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1" name="이등변 삼각형 20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025646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8" name="이등변 삼각형 17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4865370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6" name="이등변 삼각형 15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" name="이등변 삼각형 16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5705094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4" name="이등변 삼각형 1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" name="이등변 삼각형 14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769108" y="2191835"/>
            <a:ext cx="3244790" cy="523220"/>
            <a:chOff x="767193" y="1769836"/>
            <a:chExt cx="3244790" cy="523220"/>
          </a:xfrm>
        </p:grpSpPr>
        <p:sp>
          <p:nvSpPr>
            <p:cNvPr id="31" name="이등변 삼각형 30"/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65718" y="1769836"/>
              <a:ext cx="274626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01 </a:t>
              </a:r>
              <a:r>
                <a:rPr lang="ko-KR" altLang="en-US" sz="2800" b="1">
                  <a:solidFill>
                    <a:schemeClr val="bg1"/>
                  </a:solidFill>
                </a:rPr>
                <a:t>프로젝트 계획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65717" y="2651647"/>
            <a:ext cx="5173183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>
                <a:solidFill>
                  <a:schemeClr val="bg1"/>
                </a:solidFill>
              </a:rPr>
              <a:t>개요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>
                <a:solidFill>
                  <a:schemeClr val="bg1"/>
                </a:solidFill>
              </a:rPr>
              <a:t>추진 방향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>
                <a:solidFill>
                  <a:schemeClr val="bg1"/>
                </a:solidFill>
              </a:rPr>
              <a:t>과제 수행 범위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>
                <a:solidFill>
                  <a:schemeClr val="bg1"/>
                </a:solidFill>
              </a:rPr>
              <a:t>기대 효과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en-US" altLang="ko-KR" dirty="0">
                <a:solidFill>
                  <a:srgbClr val="FFFFFF"/>
                </a:solidFill>
              </a:rPr>
              <a:t>WBS</a:t>
            </a:r>
          </a:p>
        </p:txBody>
      </p:sp>
      <p:sp>
        <p:nvSpPr>
          <p:cNvPr id="3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3</a:t>
            </a:fld>
            <a:r>
              <a:rPr lang="ko-KR" altLang="en-US"/>
              <a:t> </a:t>
            </a:r>
            <a:r>
              <a:rPr lang="en-US" altLang="ko-KR"/>
              <a:t>/ 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C019CF-C14E-41A9-A8F1-F8D5C55E7E16}"/>
              </a:ext>
            </a:extLst>
          </p:cNvPr>
          <p:cNvSpPr/>
          <p:nvPr/>
        </p:nvSpPr>
        <p:spPr>
          <a:xfrm>
            <a:off x="443034" y="1132861"/>
            <a:ext cx="5005266" cy="2651198"/>
          </a:xfrm>
          <a:prstGeom prst="rect">
            <a:avLst/>
          </a:prstGeom>
          <a:solidFill>
            <a:srgbClr val="9DB3C7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5E4D2B-E6A1-4E3D-B266-93824A4F23E4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26CC9-A752-4C37-9088-970155FC713A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001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7837A58D-98C8-4276-AE2F-C269CCE0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4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4479C5-C86A-469F-B15D-DAFDE63E7A70}"/>
              </a:ext>
            </a:extLst>
          </p:cNvPr>
          <p:cNvSpPr/>
          <p:nvPr/>
        </p:nvSpPr>
        <p:spPr>
          <a:xfrm>
            <a:off x="380781" y="6150114"/>
            <a:ext cx="3039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출처</a:t>
            </a:r>
            <a:r>
              <a:rPr lang="en-US" altLang="ko-KR" sz="1000" dirty="0">
                <a:hlinkClick r:id="rId3"/>
              </a:rPr>
              <a:t>:</a:t>
            </a:r>
          </a:p>
          <a:p>
            <a:r>
              <a:rPr lang="ko-KR" altLang="en-US" sz="1000" dirty="0">
                <a:hlinkClick r:id="rId3"/>
              </a:rPr>
              <a:t>https://youtu.be/4ysi_lqmXoQ</a:t>
            </a:r>
            <a:endParaRPr lang="en-US" altLang="ko-KR" sz="1000" dirty="0"/>
          </a:p>
          <a:p>
            <a:r>
              <a:rPr lang="en-US" altLang="ko-KR" sz="1000" dirty="0">
                <a:hlinkClick r:id="rId4"/>
              </a:rPr>
              <a:t>https://www.youtube.com/watch?v=QUx6vNi6Dsw</a:t>
            </a:r>
            <a:endParaRPr lang="en-US" altLang="ko-KR" sz="1000" dirty="0"/>
          </a:p>
          <a:p>
            <a:r>
              <a:rPr lang="en-US" altLang="ko-KR" sz="1000" dirty="0"/>
              <a:t>https://www.youtube.com/watch?v=LzmlwzJDxN4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D32F1B-5016-4F5E-A229-A2FCEB55ECC1}"/>
              </a:ext>
            </a:extLst>
          </p:cNvPr>
          <p:cNvSpPr txBox="1"/>
          <p:nvPr/>
        </p:nvSpPr>
        <p:spPr>
          <a:xfrm>
            <a:off x="665475" y="1399420"/>
            <a:ext cx="7324725" cy="21698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교통사고는 우리의 일상생활 속에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지속해서</a:t>
            </a:r>
            <a:r>
              <a:rPr lang="en-US" altLang="ko-KR" dirty="0"/>
              <a:t> </a:t>
            </a:r>
            <a:r>
              <a:rPr lang="ko-KR" altLang="en-US" dirty="0"/>
              <a:t>일어나고 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음주운전</a:t>
            </a:r>
            <a:r>
              <a:rPr lang="en-US" altLang="ko-KR" dirty="0"/>
              <a:t>, </a:t>
            </a:r>
            <a:r>
              <a:rPr lang="ko-KR" altLang="en-US" dirty="0"/>
              <a:t>무면허</a:t>
            </a:r>
            <a:r>
              <a:rPr lang="en-US" altLang="ko-KR" dirty="0"/>
              <a:t>, </a:t>
            </a:r>
            <a:r>
              <a:rPr lang="ko-KR" altLang="en-US" dirty="0" err="1"/>
              <a:t>스쿨존</a:t>
            </a:r>
            <a:r>
              <a:rPr lang="ko-KR" altLang="en-US" dirty="0"/>
              <a:t> 사고 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다양한 유형의 사고들이 일어난다</a:t>
            </a:r>
            <a:r>
              <a:rPr lang="en-US" altLang="ko-KR" dirty="0"/>
              <a:t>.</a:t>
            </a:r>
          </a:p>
        </p:txBody>
      </p:sp>
      <p:pic>
        <p:nvPicPr>
          <p:cNvPr id="28" name="Picture 4" descr="https://cdn.discordapp.com/attachments/1085194417146695681/1087206406282805309/image.png">
            <a:extLst>
              <a:ext uri="{FF2B5EF4-FFF2-40B4-BE49-F238E27FC236}">
                <a16:creationId xmlns:a16="http://schemas.microsoft.com/office/drawing/2014/main" id="{613504BD-19B4-4E28-AB43-4B64598C0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7" t="18117" r="12124" b="-786"/>
          <a:stretch/>
        </p:blipFill>
        <p:spPr bwMode="auto">
          <a:xfrm>
            <a:off x="5619106" y="1132861"/>
            <a:ext cx="6218330" cy="265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76A9257-2677-4D78-863B-49A293140AC9}"/>
              </a:ext>
            </a:extLst>
          </p:cNvPr>
          <p:cNvGrpSpPr/>
          <p:nvPr/>
        </p:nvGrpSpPr>
        <p:grpSpPr>
          <a:xfrm>
            <a:off x="443034" y="4000097"/>
            <a:ext cx="3743081" cy="2013492"/>
            <a:chOff x="2669700" y="1137988"/>
            <a:chExt cx="7256361" cy="337061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145F911-DD5B-4B90-A43A-4069CE12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9700" y="1137988"/>
              <a:ext cx="7256360" cy="337061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B83A381-81BE-40BA-BDBA-B9364D6AD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69702" y="3965569"/>
              <a:ext cx="7256359" cy="54303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1477CDC-B814-4607-B1E8-1B5C3B06FCDF}"/>
              </a:ext>
            </a:extLst>
          </p:cNvPr>
          <p:cNvGrpSpPr/>
          <p:nvPr/>
        </p:nvGrpSpPr>
        <p:grpSpPr>
          <a:xfrm>
            <a:off x="4268694" y="4000097"/>
            <a:ext cx="3743082" cy="2013492"/>
            <a:chOff x="5860059" y="2229935"/>
            <a:chExt cx="3743082" cy="2013492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5214604-89E2-43B1-9B15-7A86004F6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0060" y="2229935"/>
              <a:ext cx="3743081" cy="201349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7362F11-9F50-4266-B435-2F3B6345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C9C9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60059" y="3905250"/>
              <a:ext cx="3743080" cy="338177"/>
            </a:xfrm>
            <a:prstGeom prst="rect">
              <a:avLst/>
            </a:prstGeom>
            <a:solidFill>
              <a:schemeClr val="bg1">
                <a:lumMod val="50000"/>
                <a:alpha val="97000"/>
              </a:schemeClr>
            </a:solidFill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9179653-4E0A-419F-A33C-D38431F1678F}"/>
              </a:ext>
            </a:extLst>
          </p:cNvPr>
          <p:cNvGrpSpPr/>
          <p:nvPr/>
        </p:nvGrpSpPr>
        <p:grpSpPr>
          <a:xfrm>
            <a:off x="8094355" y="4001724"/>
            <a:ext cx="3743081" cy="2011865"/>
            <a:chOff x="1327461" y="856561"/>
            <a:chExt cx="3743081" cy="2011865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A7C5F3E-0DB4-44BB-8108-8CC8999C5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27461" y="856561"/>
              <a:ext cx="3743081" cy="201186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A8F6A0-567A-44C8-B0CF-110A7C3C6F61}"/>
                </a:ext>
              </a:extLst>
            </p:cNvPr>
            <p:cNvSpPr txBox="1"/>
            <p:nvPr/>
          </p:nvSpPr>
          <p:spPr>
            <a:xfrm>
              <a:off x="1327462" y="2499094"/>
              <a:ext cx="3743080" cy="369332"/>
            </a:xfrm>
            <a:prstGeom prst="rect">
              <a:avLst/>
            </a:prstGeom>
            <a:solidFill>
              <a:srgbClr val="C5C5C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24242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대낮 만취운전에 </a:t>
              </a:r>
              <a:r>
                <a:rPr lang="en-US" altLang="ko-KR" b="1" dirty="0">
                  <a:solidFill>
                    <a:srgbClr val="24242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6</a:t>
              </a:r>
              <a:r>
                <a:rPr lang="ko-KR" altLang="en-US" b="1" dirty="0">
                  <a:solidFill>
                    <a:srgbClr val="24242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살 아이 참변</a:t>
              </a:r>
              <a:r>
                <a:rPr lang="en-US" altLang="ko-KR" b="1" dirty="0">
                  <a:solidFill>
                    <a:srgbClr val="24242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...</a:t>
              </a:r>
              <a:endParaRPr lang="ko-KR" altLang="en-US" sz="2800" dirty="0">
                <a:solidFill>
                  <a:srgbClr val="2424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32" name="Picture 8" descr="https://cdn-icons-png.flaticon.com/512/1023/1023397.png">
            <a:extLst>
              <a:ext uri="{FF2B5EF4-FFF2-40B4-BE49-F238E27FC236}">
                <a16:creationId xmlns:a16="http://schemas.microsoft.com/office/drawing/2014/main" id="{681EE587-DD90-428A-8987-D0DB2CC6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47" y="141899"/>
            <a:ext cx="430448" cy="43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cons-png.flaticon.com/512/5707/5707267.png">
            <a:extLst>
              <a:ext uri="{FF2B5EF4-FFF2-40B4-BE49-F238E27FC236}">
                <a16:creationId xmlns:a16="http://schemas.microsoft.com/office/drawing/2014/main" id="{148A3E2A-20FF-4E97-BF9A-2EB6AE612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342" y="117101"/>
            <a:ext cx="406116" cy="4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cons-png.flaticon.com/512/1023/1023413.png">
            <a:extLst>
              <a:ext uri="{FF2B5EF4-FFF2-40B4-BE49-F238E27FC236}">
                <a16:creationId xmlns:a16="http://schemas.microsoft.com/office/drawing/2014/main" id="{0C1AEE2F-E833-49C4-B378-12C3400FE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70905" y="80294"/>
            <a:ext cx="561696" cy="56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99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5E4D2B-E6A1-4E3D-B266-93824A4F23E4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추진 방향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26CC9-A752-4C37-9088-970155FC713A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002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7837A58D-98C8-4276-AE2F-C269CCE0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5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A6EE2-4440-4EF1-B636-3DCA19A9F40E}"/>
              </a:ext>
            </a:extLst>
          </p:cNvPr>
          <p:cNvSpPr txBox="1"/>
          <p:nvPr/>
        </p:nvSpPr>
        <p:spPr>
          <a:xfrm>
            <a:off x="742950" y="845264"/>
            <a:ext cx="10525125" cy="2585323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서울시를 기준으로 각 지역구에 대한 교통사고를 유형별로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분석 결과를 시각화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시각화한 자료를 근거로 문제점을 분석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그에 대한 해결방안을 제시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9" name="Picture 8" descr="https://cdn-icons-png.flaticon.com/512/1023/1023397.png">
            <a:extLst>
              <a:ext uri="{FF2B5EF4-FFF2-40B4-BE49-F238E27FC236}">
                <a16:creationId xmlns:a16="http://schemas.microsoft.com/office/drawing/2014/main" id="{ADCA5A6B-9276-45B9-A76A-1792D6D8B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47" y="141899"/>
            <a:ext cx="430448" cy="43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cdn-icons-png.flaticon.com/512/5707/5707267.png">
            <a:extLst>
              <a:ext uri="{FF2B5EF4-FFF2-40B4-BE49-F238E27FC236}">
                <a16:creationId xmlns:a16="http://schemas.microsoft.com/office/drawing/2014/main" id="{6EC50C89-C5DC-4C74-9565-50DAEEAE8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342" y="117101"/>
            <a:ext cx="406116" cy="4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s://cdn-icons-png.flaticon.com/512/1023/1023413.png">
            <a:extLst>
              <a:ext uri="{FF2B5EF4-FFF2-40B4-BE49-F238E27FC236}">
                <a16:creationId xmlns:a16="http://schemas.microsoft.com/office/drawing/2014/main" id="{8A25F9CE-65CD-4E91-8FAF-9571C4A2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70905" y="80294"/>
            <a:ext cx="561696" cy="56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92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5E4D2B-E6A1-4E3D-B266-93824A4F23E4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과제 수행 범위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26CC9-A752-4C37-9088-970155FC713A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003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7837A58D-98C8-4276-AE2F-C269CCE0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6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905D762-4B46-42B0-B27B-BF87888A5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61876"/>
              </p:ext>
            </p:extLst>
          </p:nvPr>
        </p:nvGraphicFramePr>
        <p:xfrm>
          <a:off x="747030" y="4481546"/>
          <a:ext cx="1060677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634">
                  <a:extLst>
                    <a:ext uri="{9D8B030D-6E8A-4147-A177-3AD203B41FA5}">
                      <a16:colId xmlns:a16="http://schemas.microsoft.com/office/drawing/2014/main" val="473615872"/>
                    </a:ext>
                  </a:extLst>
                </a:gridCol>
                <a:gridCol w="2485874">
                  <a:extLst>
                    <a:ext uri="{9D8B030D-6E8A-4147-A177-3AD203B41FA5}">
                      <a16:colId xmlns:a16="http://schemas.microsoft.com/office/drawing/2014/main" val="971061315"/>
                    </a:ext>
                  </a:extLst>
                </a:gridCol>
                <a:gridCol w="6477262">
                  <a:extLst>
                    <a:ext uri="{9D8B030D-6E8A-4147-A177-3AD203B41FA5}">
                      <a16:colId xmlns:a16="http://schemas.microsoft.com/office/drawing/2014/main" val="4146504149"/>
                    </a:ext>
                  </a:extLst>
                </a:gridCol>
              </a:tblGrid>
              <a:tr h="2338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 기능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6448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설계</a:t>
                      </a:r>
                      <a:endParaRPr lang="en-US" altLang="ko-K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중심의 화면 및 기능구성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48175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Tab</a:t>
                      </a:r>
                      <a:r>
                        <a:rPr lang="ko-KR" altLang="en-US" dirty="0"/>
                        <a:t>의 요구 기능</a:t>
                      </a:r>
                      <a:endParaRPr lang="en-US" altLang="ko-K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도움말 기능으로 클릭 시 도움말 문서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6343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각 </a:t>
                      </a:r>
                      <a:r>
                        <a:rPr lang="en-US" altLang="ko-KR" dirty="0"/>
                        <a:t>Tab</a:t>
                      </a:r>
                      <a:r>
                        <a:rPr lang="ko-KR" altLang="en-US" dirty="0"/>
                        <a:t>의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요구 기능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사고유형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 선택 시 사고유형별 등수를 출력하고 </a:t>
                      </a:r>
                      <a:r>
                        <a:rPr lang="ko-KR" altLang="en-US" dirty="0" err="1"/>
                        <a:t>시각화한다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6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사고유형 상세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지역의 각 상세 내용별로 </a:t>
                      </a:r>
                      <a:r>
                        <a:rPr lang="ko-KR" altLang="en-US" dirty="0" err="1"/>
                        <a:t>시각화하여</a:t>
                      </a:r>
                      <a:r>
                        <a:rPr lang="ko-KR" altLang="en-US" dirty="0"/>
                        <a:t> 분석한다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9106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유형별 최다사고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유형별 최다사고 지역을 표시 후 문제점과 해결책을 제시한다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69700"/>
                  </a:ext>
                </a:extLst>
              </a:tr>
            </a:tbl>
          </a:graphicData>
        </a:graphic>
      </p:graphicFrame>
      <p:pic>
        <p:nvPicPr>
          <p:cNvPr id="9" name="Picture 8" descr="https://cdn-icons-png.flaticon.com/512/1023/1023397.png">
            <a:extLst>
              <a:ext uri="{FF2B5EF4-FFF2-40B4-BE49-F238E27FC236}">
                <a16:creationId xmlns:a16="http://schemas.microsoft.com/office/drawing/2014/main" id="{7A532C66-B185-4C74-BBBE-881778E5A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47" y="141899"/>
            <a:ext cx="430448" cy="43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cdn-icons-png.flaticon.com/512/5707/5707267.png">
            <a:extLst>
              <a:ext uri="{FF2B5EF4-FFF2-40B4-BE49-F238E27FC236}">
                <a16:creationId xmlns:a16="http://schemas.microsoft.com/office/drawing/2014/main" id="{7941319C-2489-41C4-8D56-5F98D773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342" y="117101"/>
            <a:ext cx="406116" cy="4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s://cdn-icons-png.flaticon.com/512/1023/1023413.png">
            <a:extLst>
              <a:ext uri="{FF2B5EF4-FFF2-40B4-BE49-F238E27FC236}">
                <a16:creationId xmlns:a16="http://schemas.microsoft.com/office/drawing/2014/main" id="{82229B9F-45A9-4CB2-AFCE-4DC12F8FB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70905" y="80294"/>
            <a:ext cx="561696" cy="56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623F9-A834-4280-937A-A08B048E1346}"/>
              </a:ext>
            </a:extLst>
          </p:cNvPr>
          <p:cNvSpPr txBox="1"/>
          <p:nvPr/>
        </p:nvSpPr>
        <p:spPr>
          <a:xfrm>
            <a:off x="742950" y="786951"/>
            <a:ext cx="10884191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수집 </a:t>
            </a:r>
            <a:r>
              <a:rPr lang="en-US" altLang="ko-KR" dirty="0"/>
              <a:t>– TAAS(</a:t>
            </a:r>
            <a:r>
              <a:rPr lang="ko-KR" altLang="en-US" dirty="0"/>
              <a:t>교통사고분석시스템</a:t>
            </a:r>
            <a:r>
              <a:rPr lang="en-US" altLang="ko-KR" dirty="0"/>
              <a:t>) </a:t>
            </a:r>
            <a:r>
              <a:rPr lang="en-US" altLang="ko-KR" sz="1100" dirty="0">
                <a:hlinkClick r:id="rId6"/>
              </a:rPr>
              <a:t>https://taas.koroad.or.kr/</a:t>
            </a:r>
            <a:endParaRPr lang="en-U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2017~2021</a:t>
            </a:r>
            <a:r>
              <a:rPr lang="ko-KR" altLang="en-US" dirty="0"/>
              <a:t>간 음주운전</a:t>
            </a:r>
            <a:r>
              <a:rPr lang="en-US" altLang="ko-KR" dirty="0"/>
              <a:t>, </a:t>
            </a:r>
            <a:r>
              <a:rPr lang="ko-KR" altLang="en-US" dirty="0"/>
              <a:t>무면허</a:t>
            </a:r>
            <a:r>
              <a:rPr lang="en-US" altLang="ko-KR" dirty="0"/>
              <a:t>, </a:t>
            </a:r>
            <a:r>
              <a:rPr lang="ko-KR" altLang="en-US" dirty="0" err="1"/>
              <a:t>스쿨존</a:t>
            </a:r>
            <a:r>
              <a:rPr lang="en-US" altLang="ko-KR" dirty="0"/>
              <a:t>,</a:t>
            </a:r>
            <a:r>
              <a:rPr lang="ko-KR" altLang="en-US" dirty="0"/>
              <a:t> 가속</a:t>
            </a:r>
            <a:r>
              <a:rPr lang="en-US" altLang="ko-KR" dirty="0"/>
              <a:t>, </a:t>
            </a:r>
            <a:r>
              <a:rPr lang="ko-KR" altLang="en-US" dirty="0"/>
              <a:t>신호위반 사고건수</a:t>
            </a:r>
            <a:r>
              <a:rPr lang="en-US" altLang="ko-KR" dirty="0"/>
              <a:t>,</a:t>
            </a:r>
            <a:r>
              <a:rPr lang="ko-KR" altLang="en-US" dirty="0"/>
              <a:t>부상자</a:t>
            </a:r>
            <a:r>
              <a:rPr lang="en-US" altLang="ko-KR" dirty="0"/>
              <a:t>,</a:t>
            </a:r>
            <a:r>
              <a:rPr lang="ko-KR" altLang="en-US" dirty="0"/>
              <a:t>사망자 데이터 수집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정재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제거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연도별 사고건수가 없는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UI</a:t>
            </a:r>
            <a:r>
              <a:rPr lang="ko-KR" altLang="en-US"/>
              <a:t> 구성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2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5E4D2B-E6A1-4E3D-B266-93824A4F23E4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기대 효과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26CC9-A752-4C37-9088-970155FC713A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004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7837A58D-98C8-4276-AE2F-C269CCE0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7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905D762-4B46-42B0-B27B-BF87888A5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15353"/>
              </p:ext>
            </p:extLst>
          </p:nvPr>
        </p:nvGraphicFramePr>
        <p:xfrm>
          <a:off x="504824" y="835448"/>
          <a:ext cx="114490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369">
                  <a:extLst>
                    <a:ext uri="{9D8B030D-6E8A-4147-A177-3AD203B41FA5}">
                      <a16:colId xmlns:a16="http://schemas.microsoft.com/office/drawing/2014/main" val="971061315"/>
                    </a:ext>
                  </a:extLst>
                </a:gridCol>
                <a:gridCol w="8669680">
                  <a:extLst>
                    <a:ext uri="{9D8B030D-6E8A-4147-A177-3AD203B41FA5}">
                      <a16:colId xmlns:a16="http://schemas.microsoft.com/office/drawing/2014/main" val="414650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기대효과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사용자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우리 동네 교통사고 위험성에 대해 인지하고 교통사고에 대한 경각심을 일깨워준다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6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자치구의 교통관리자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우리 동네 교통사고의 문제점을 인지 및 제공되는 해결책을 이용한다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10659"/>
                  </a:ext>
                </a:extLst>
              </a:tr>
            </a:tbl>
          </a:graphicData>
        </a:graphic>
      </p:graphicFrame>
      <p:pic>
        <p:nvPicPr>
          <p:cNvPr id="9" name="Picture 8" descr="https://cdn-icons-png.flaticon.com/512/1023/1023397.png">
            <a:extLst>
              <a:ext uri="{FF2B5EF4-FFF2-40B4-BE49-F238E27FC236}">
                <a16:creationId xmlns:a16="http://schemas.microsoft.com/office/drawing/2014/main" id="{7A532C66-B185-4C74-BBBE-881778E5A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47" y="141899"/>
            <a:ext cx="430448" cy="43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cdn-icons-png.flaticon.com/512/5707/5707267.png">
            <a:extLst>
              <a:ext uri="{FF2B5EF4-FFF2-40B4-BE49-F238E27FC236}">
                <a16:creationId xmlns:a16="http://schemas.microsoft.com/office/drawing/2014/main" id="{7941319C-2489-41C4-8D56-5F98D773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342" y="117101"/>
            <a:ext cx="406116" cy="4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s://cdn-icons-png.flaticon.com/512/1023/1023413.png">
            <a:extLst>
              <a:ext uri="{FF2B5EF4-FFF2-40B4-BE49-F238E27FC236}">
                <a16:creationId xmlns:a16="http://schemas.microsoft.com/office/drawing/2014/main" id="{82229B9F-45A9-4CB2-AFCE-4DC12F8FB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70905" y="80294"/>
            <a:ext cx="561696" cy="56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1D10D0-3987-4383-A617-A801D22CACC3}"/>
              </a:ext>
            </a:extLst>
          </p:cNvPr>
          <p:cNvSpPr/>
          <p:nvPr/>
        </p:nvSpPr>
        <p:spPr>
          <a:xfrm>
            <a:off x="504824" y="2561611"/>
            <a:ext cx="11449048" cy="1419839"/>
          </a:xfrm>
          <a:prstGeom prst="rect">
            <a:avLst/>
          </a:prstGeom>
          <a:solidFill>
            <a:srgbClr val="9DB3C7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서울시 교통사고 유형 분석 프로그램을 통해 교통사고 예방에 도움을 줄 수 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9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28675" y="135493"/>
            <a:ext cx="94868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schemeClr val="bg1"/>
                </a:solidFill>
              </a:rPr>
              <a:t>WBS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accent6"/>
                </a:solidFill>
              </a:rPr>
              <a:t>005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8</a:t>
            </a:fld>
            <a:r>
              <a:rPr lang="ko-KR" altLang="en-US"/>
              <a:t> </a:t>
            </a:r>
            <a:r>
              <a:rPr lang="en-US" altLang="ko-KR"/>
              <a:t>/ 9</a:t>
            </a:r>
          </a:p>
        </p:txBody>
      </p:sp>
      <p:pic>
        <p:nvPicPr>
          <p:cNvPr id="6" name="Picture 8" descr="https://cdn-icons-png.flaticon.com/512/1023/1023397.png">
            <a:extLst>
              <a:ext uri="{FF2B5EF4-FFF2-40B4-BE49-F238E27FC236}">
                <a16:creationId xmlns:a16="http://schemas.microsoft.com/office/drawing/2014/main" id="{95C566EB-9ABF-427C-A271-91EF1B4F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47" y="141899"/>
            <a:ext cx="430448" cy="43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cdn-icons-png.flaticon.com/512/5707/5707267.png">
            <a:extLst>
              <a:ext uri="{FF2B5EF4-FFF2-40B4-BE49-F238E27FC236}">
                <a16:creationId xmlns:a16="http://schemas.microsoft.com/office/drawing/2014/main" id="{CD41982C-5C84-4FC2-B5F9-99ECEBF59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342" y="117101"/>
            <a:ext cx="406116" cy="4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cdn-icons-png.flaticon.com/512/1023/1023413.png">
            <a:extLst>
              <a:ext uri="{FF2B5EF4-FFF2-40B4-BE49-F238E27FC236}">
                <a16:creationId xmlns:a16="http://schemas.microsoft.com/office/drawing/2014/main" id="{D7AC51CE-18CD-4875-B604-9A3E4FC23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70905" y="80294"/>
            <a:ext cx="561696" cy="56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6A64101-AEC9-4F3F-A270-7C390C8DB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640552"/>
            <a:ext cx="9335803" cy="5715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573BCD-219B-4FC5-AB04-74448B03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000125"/>
            <a:ext cx="4857750" cy="4857750"/>
          </a:xfrm>
          <a:prstGeom prst="rect">
            <a:avLst/>
          </a:prstGeom>
        </p:spPr>
      </p:pic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03EED07C-8069-4ED4-8B23-20B9B5F1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9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pic>
        <p:nvPicPr>
          <p:cNvPr id="4" name="Picture 8" descr="https://cdn-icons-png.flaticon.com/512/1023/1023397.png">
            <a:extLst>
              <a:ext uri="{FF2B5EF4-FFF2-40B4-BE49-F238E27FC236}">
                <a16:creationId xmlns:a16="http://schemas.microsoft.com/office/drawing/2014/main" id="{4CD33529-E004-476E-8055-93E2E718C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9125">
            <a:off x="7157548" y="2424084"/>
            <a:ext cx="430448" cy="43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cdn-icons-png.flaticon.com/512/5707/5707267.png">
            <a:extLst>
              <a:ext uri="{FF2B5EF4-FFF2-40B4-BE49-F238E27FC236}">
                <a16:creationId xmlns:a16="http://schemas.microsoft.com/office/drawing/2014/main" id="{57890FF1-6652-4DCA-AB3C-A389C5AB8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992" y="660684"/>
            <a:ext cx="406116" cy="4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s://cdn-icons-png.flaticon.com/512/1023/1023413.png">
            <a:extLst>
              <a:ext uri="{FF2B5EF4-FFF2-40B4-BE49-F238E27FC236}">
                <a16:creationId xmlns:a16="http://schemas.microsoft.com/office/drawing/2014/main" id="{F0A8CE08-5697-416C-A85C-6D8BB597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60830" y="5016707"/>
            <a:ext cx="561696" cy="56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67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2337"/>
      </a:accent1>
      <a:accent2>
        <a:srgbClr val="859494"/>
      </a:accent2>
      <a:accent3>
        <a:srgbClr val="F2D8C9"/>
      </a:accent3>
      <a:accent4>
        <a:srgbClr val="CC795C"/>
      </a:accent4>
      <a:accent5>
        <a:srgbClr val="9E716B"/>
      </a:accent5>
      <a:accent6>
        <a:srgbClr val="2E3F4F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E6E6"/>
        </a:solidFill>
        <a:ln>
          <a:solidFill>
            <a:srgbClr val="D0CECE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399</Words>
  <Application>Microsoft Office PowerPoint</Application>
  <PresentationFormat>와이드스크린</PresentationFormat>
  <Paragraphs>110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HY헤드라인M</vt:lpstr>
      <vt:lpstr>나눔스퀘어</vt:lpstr>
      <vt:lpstr>맑은 고딕</vt:lpstr>
      <vt:lpstr>Arial</vt:lpstr>
      <vt:lpstr>Office 테마</vt:lpstr>
      <vt:lpstr>[ 프로젝트 계획서 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1420</cp:revision>
  <dcterms:created xsi:type="dcterms:W3CDTF">2019-01-17T10:29:08Z</dcterms:created>
  <dcterms:modified xsi:type="dcterms:W3CDTF">2023-03-21T08:30:03Z</dcterms:modified>
  <cp:version/>
</cp:coreProperties>
</file>